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8" r:id="rId3"/>
    <p:sldId id="257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71" r:id="rId13"/>
    <p:sldId id="266" r:id="rId14"/>
    <p:sldId id="269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EB862-F475-4966-83B3-E8AEC3489864}" type="datetimeFigureOut">
              <a:rPr lang="en-US" smtClean="0"/>
              <a:t>4/4/2012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0116C-92DE-41E4-958A-D7DD2B05D7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E534F-88FE-49D1-A7A6-CE67175DB10B}" type="datetimeFigureOut">
              <a:rPr lang="en-US" smtClean="0"/>
              <a:pPr/>
              <a:t>4/4/2012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E3CFC-E8A6-4228-AA89-64B043F8A2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1956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E3CFC-E8A6-4228-AA89-64B043F8A21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7827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94CF-BD7C-40BD-B80C-FE7915617F96}" type="datetimeFigureOut">
              <a:rPr lang="en-US" smtClean="0"/>
              <a:pPr/>
              <a:t>4/4/2012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C601-1392-45F3-9EE4-8C443BAF24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7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94CF-BD7C-40BD-B80C-FE7915617F96}" type="datetimeFigureOut">
              <a:rPr lang="en-US" smtClean="0"/>
              <a:pPr/>
              <a:t>4/4/2012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C601-1392-45F3-9EE4-8C443BAF24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7780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94CF-BD7C-40BD-B80C-FE7915617F96}" type="datetimeFigureOut">
              <a:rPr lang="en-US" smtClean="0"/>
              <a:pPr/>
              <a:t>4/4/2012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C601-1392-45F3-9EE4-8C443BAF24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2838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94CF-BD7C-40BD-B80C-FE7915617F96}" type="datetimeFigureOut">
              <a:rPr lang="en-US" smtClean="0"/>
              <a:pPr/>
              <a:t>4/4/2012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C601-1392-45F3-9EE4-8C443BAF24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922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94CF-BD7C-40BD-B80C-FE7915617F96}" type="datetimeFigureOut">
              <a:rPr lang="en-US" smtClean="0"/>
              <a:pPr/>
              <a:t>4/4/2012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C601-1392-45F3-9EE4-8C443BAF24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223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94CF-BD7C-40BD-B80C-FE7915617F96}" type="datetimeFigureOut">
              <a:rPr lang="en-US" smtClean="0"/>
              <a:pPr/>
              <a:t>4/4/2012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C601-1392-45F3-9EE4-8C443BAF24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295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94CF-BD7C-40BD-B80C-FE7915617F96}" type="datetimeFigureOut">
              <a:rPr lang="en-US" smtClean="0"/>
              <a:pPr/>
              <a:t>4/4/2012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C601-1392-45F3-9EE4-8C443BAF24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537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94CF-BD7C-40BD-B80C-FE7915617F96}" type="datetimeFigureOut">
              <a:rPr lang="en-US" smtClean="0"/>
              <a:pPr/>
              <a:t>4/4/2012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C601-1392-45F3-9EE4-8C443BAF24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0498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94CF-BD7C-40BD-B80C-FE7915617F96}" type="datetimeFigureOut">
              <a:rPr lang="en-US" smtClean="0"/>
              <a:pPr/>
              <a:t>4/4/2012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C601-1392-45F3-9EE4-8C443BAF24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873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94CF-BD7C-40BD-B80C-FE7915617F96}" type="datetimeFigureOut">
              <a:rPr lang="en-US" smtClean="0"/>
              <a:pPr/>
              <a:t>4/4/2012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C601-1392-45F3-9EE4-8C443BAF24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8742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94CF-BD7C-40BD-B80C-FE7915617F96}" type="datetimeFigureOut">
              <a:rPr lang="en-US" smtClean="0"/>
              <a:pPr/>
              <a:t>4/4/2012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C601-1392-45F3-9EE4-8C443BAF24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1703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994CF-BD7C-40BD-B80C-FE7915617F96}" type="datetimeFigureOut">
              <a:rPr lang="en-US" smtClean="0"/>
              <a:pPr/>
              <a:t>4/4/2012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5C601-1392-45F3-9EE4-8C443BAF24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076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://www.horton.com/elbdbook2resources.htm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/>
              <a:t>The Invisible Infrastructure of Education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10400" cy="1752600"/>
          </a:xfrm>
        </p:spPr>
        <p:txBody>
          <a:bodyPr/>
          <a:lstStyle/>
          <a:p>
            <a:pPr algn="r"/>
            <a:r>
              <a:rPr lang="en-US" dirty="0" smtClean="0"/>
              <a:t>EDC&amp;I 505 J</a:t>
            </a:r>
          </a:p>
          <a:p>
            <a:pPr algn="r"/>
            <a:r>
              <a:rPr lang="en-US" dirty="0" smtClean="0"/>
              <a:t>4 April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036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The Point?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lot of learning (and </a:t>
            </a:r>
            <a:r>
              <a:rPr lang="en-US" i="1" dirty="0" smtClean="0"/>
              <a:t>support for learning</a:t>
            </a:r>
            <a:r>
              <a:rPr lang="en-US" dirty="0" smtClean="0"/>
              <a:t>) takes place outside of the formal structures of the ed system</a:t>
            </a:r>
          </a:p>
          <a:p>
            <a:r>
              <a:rPr lang="en-US" dirty="0" smtClean="0"/>
              <a:t>Much of it is unplanned, some of it is idiosyncratic to person/place</a:t>
            </a:r>
          </a:p>
          <a:p>
            <a:r>
              <a:rPr lang="en-US" dirty="0" smtClean="0"/>
              <a:t>Can we duplicate in online/distance settings?</a:t>
            </a:r>
          </a:p>
          <a:p>
            <a:r>
              <a:rPr lang="en-US" dirty="0" smtClean="0"/>
              <a:t>If we can’t </a:t>
            </a:r>
            <a:r>
              <a:rPr lang="en-US" i="1" dirty="0" smtClean="0"/>
              <a:t>duplicate</a:t>
            </a:r>
            <a:r>
              <a:rPr lang="en-US" dirty="0" smtClean="0"/>
              <a:t>, exactly, what parts can we </a:t>
            </a:r>
            <a:r>
              <a:rPr lang="en-US" i="1" dirty="0" smtClean="0"/>
              <a:t>simulate</a:t>
            </a:r>
            <a:r>
              <a:rPr lang="en-US" dirty="0" smtClean="0"/>
              <a:t>?  And </a:t>
            </a:r>
            <a:r>
              <a:rPr lang="en-US" i="1" dirty="0" smtClean="0"/>
              <a:t>should we try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325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So, for Example…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Student-Instructor Interaction</a:t>
            </a:r>
          </a:p>
          <a:p>
            <a:pPr lvl="1"/>
            <a:r>
              <a:rPr lang="en-US" dirty="0" smtClean="0"/>
              <a:t>Provide access to instructor in ways that match the online course (message boards, texting, toll-free phone, etc.)</a:t>
            </a:r>
          </a:p>
          <a:p>
            <a:pPr lvl="1"/>
            <a:r>
              <a:rPr lang="en-US" dirty="0" smtClean="0"/>
              <a:t>Make it possible for students to communicate questions </a:t>
            </a:r>
            <a:r>
              <a:rPr lang="en-US" i="1" dirty="0" smtClean="0"/>
              <a:t>during</a:t>
            </a:r>
            <a:r>
              <a:rPr lang="en-US" dirty="0" smtClean="0"/>
              <a:t> an online class</a:t>
            </a:r>
          </a:p>
          <a:p>
            <a:pPr lvl="1"/>
            <a:r>
              <a:rPr lang="en-US" dirty="0" smtClean="0"/>
              <a:t>Online office hours</a:t>
            </a:r>
          </a:p>
          <a:p>
            <a:pPr lvl="1"/>
            <a:r>
              <a:rPr lang="en-US" dirty="0" smtClean="0"/>
              <a:t>Make sure students can get answers to multiple </a:t>
            </a:r>
            <a:r>
              <a:rPr lang="en-US" i="1" dirty="0" smtClean="0"/>
              <a:t>types of questions </a:t>
            </a:r>
            <a:r>
              <a:rPr lang="en-US" dirty="0" smtClean="0"/>
              <a:t>(from “How do I get this software to work?” to “What should I do with my life?”)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185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An Additional Thought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About online instructor-student and student-student interaction:</a:t>
            </a:r>
          </a:p>
          <a:p>
            <a:pPr lvl="1"/>
            <a:r>
              <a:rPr lang="en-US" dirty="0" smtClean="0"/>
              <a:t>Maybe we </a:t>
            </a:r>
            <a:r>
              <a:rPr lang="en-US" i="1" dirty="0" smtClean="0"/>
              <a:t>shouldn’t </a:t>
            </a:r>
            <a:r>
              <a:rPr lang="en-US" dirty="0" smtClean="0"/>
              <a:t>always try to mimic in-class face-to-face interaction</a:t>
            </a:r>
          </a:p>
          <a:p>
            <a:pPr lvl="1"/>
            <a:r>
              <a:rPr lang="en-US" dirty="0" smtClean="0"/>
              <a:t>OL interaction allows a more </a:t>
            </a:r>
            <a:r>
              <a:rPr lang="en-US" i="1" dirty="0" smtClean="0"/>
              <a:t>structured dialogue</a:t>
            </a:r>
            <a:r>
              <a:rPr lang="en-US" dirty="0" smtClean="0"/>
              <a:t>; the inveterate contributors can be checked, the silent or shy invited in</a:t>
            </a:r>
          </a:p>
          <a:p>
            <a:pPr lvl="1"/>
            <a:r>
              <a:rPr lang="en-US" dirty="0" smtClean="0"/>
              <a:t>Instructors can </a:t>
            </a:r>
            <a:r>
              <a:rPr lang="en-US" i="1" dirty="0" smtClean="0"/>
              <a:t>sample more </a:t>
            </a:r>
            <a:r>
              <a:rPr lang="en-US" dirty="0" smtClean="0"/>
              <a:t>student ideas, address timing issues, control direction</a:t>
            </a:r>
          </a:p>
          <a:p>
            <a:pPr lvl="1" algn="r"/>
            <a:r>
              <a:rPr lang="en-US" sz="1600" dirty="0" smtClean="0"/>
              <a:t>Cf. </a:t>
            </a:r>
            <a:r>
              <a:rPr lang="en-US" sz="1600" dirty="0" smtClean="0"/>
              <a:t>Wertsch</a:t>
            </a:r>
            <a:r>
              <a:rPr lang="en-US" sz="1600" dirty="0" smtClean="0"/>
              <a:t> 2002 on </a:t>
            </a:r>
            <a:r>
              <a:rPr lang="en-US" sz="1600" i="1" dirty="0" smtClean="0"/>
              <a:t>Computer Mediation</a:t>
            </a:r>
            <a:r>
              <a:rPr lang="en-US" sz="1600" dirty="0" smtClean="0"/>
              <a:t>…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What Would Be OL Parallels for…?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Student-student interaction</a:t>
            </a:r>
          </a:p>
          <a:p>
            <a:r>
              <a:rPr lang="en-US" dirty="0"/>
              <a:t>Extra-class sources of support</a:t>
            </a:r>
          </a:p>
          <a:p>
            <a:r>
              <a:rPr lang="en-US" dirty="0"/>
              <a:t>Extracurricular </a:t>
            </a:r>
            <a:r>
              <a:rPr lang="en-US" dirty="0" smtClean="0"/>
              <a:t>activities</a:t>
            </a:r>
          </a:p>
          <a:p>
            <a:endParaRPr lang="en-US" dirty="0" smtClean="0"/>
          </a:p>
          <a:p>
            <a:pPr lvl="1">
              <a:buNone/>
            </a:pPr>
            <a:r>
              <a:rPr lang="en-US" dirty="0" smtClean="0"/>
              <a:t>(Take a few minutes to think about these, then we’ll discuss)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Keep thinking about these as we move along!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706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Horton: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How many checked out </a:t>
            </a:r>
            <a:r>
              <a:rPr lang="en-US" dirty="0" smtClean="0">
                <a:hlinkClick r:id="rId2"/>
              </a:rPr>
              <a:t>the book’s web site</a:t>
            </a:r>
            <a:r>
              <a:rPr lang="en-US" dirty="0" smtClean="0"/>
              <a:t>?</a:t>
            </a:r>
          </a:p>
          <a:p>
            <a:r>
              <a:rPr lang="en-US" dirty="0" smtClean="0"/>
              <a:t>Instructional Design</a:t>
            </a:r>
          </a:p>
          <a:p>
            <a:pPr lvl="1"/>
            <a:r>
              <a:rPr lang="en-US" dirty="0" smtClean="0"/>
              <a:t>Have you used this model? When/for what purposes?</a:t>
            </a:r>
          </a:p>
          <a:p>
            <a:pPr lvl="1"/>
            <a:r>
              <a:rPr lang="en-US" dirty="0" smtClean="0"/>
              <a:t>Have you done “backwards design”? (Starting from desired end </a:t>
            </a:r>
            <a:r>
              <a:rPr lang="en-US" dirty="0" smtClean="0"/>
              <a:t>points, </a:t>
            </a:r>
            <a:r>
              <a:rPr lang="en-US" dirty="0" smtClean="0"/>
              <a:t>skills, etc.)</a:t>
            </a:r>
          </a:p>
          <a:p>
            <a:pPr lvl="1"/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00460"/>
            <a:ext cx="4038600" cy="3125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522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Backwards Design Cheat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Identify underlying goal (“What matters…”)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efines end point of </a:t>
            </a:r>
            <a:r>
              <a:rPr lang="en-US" dirty="0" smtClean="0"/>
              <a:t>instruction </a:t>
            </a:r>
            <a:r>
              <a:rPr lang="en-US" dirty="0" smtClean="0"/>
              <a:t>and learning</a:t>
            </a:r>
          </a:p>
          <a:p>
            <a:r>
              <a:rPr lang="en-US" dirty="0" smtClean="0"/>
              <a:t>Identify learners’ needs, abilities</a:t>
            </a:r>
          </a:p>
          <a:p>
            <a:r>
              <a:rPr lang="en-US" dirty="0" smtClean="0"/>
              <a:t>Identify what to teach (“minimal manual” approach)</a:t>
            </a:r>
          </a:p>
          <a:p>
            <a:r>
              <a:rPr lang="en-US" dirty="0" smtClean="0"/>
              <a:t>Analyze </a:t>
            </a:r>
            <a:r>
              <a:rPr lang="en-US" dirty="0" smtClean="0"/>
              <a:t>the gap between real (current) and ideal (desired) performance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the skill </a:t>
            </a:r>
            <a:r>
              <a:rPr lang="en-US" dirty="0" smtClean="0"/>
              <a:t>taught, what does a </a:t>
            </a:r>
            <a:r>
              <a:rPr lang="en-US" dirty="0"/>
              <a:t>proficient or expert </a:t>
            </a:r>
            <a:r>
              <a:rPr lang="en-US" dirty="0" smtClean="0"/>
              <a:t>person do differently, and how do you know?</a:t>
            </a:r>
          </a:p>
          <a:p>
            <a:r>
              <a:rPr lang="en-US" dirty="0" smtClean="0"/>
              <a:t>Set objectives (only </a:t>
            </a:r>
            <a:r>
              <a:rPr lang="en-US" i="1" dirty="0" smtClean="0"/>
              <a:t>after </a:t>
            </a:r>
            <a:r>
              <a:rPr lang="en-US" dirty="0" smtClean="0"/>
              <a:t>doing all the above)</a:t>
            </a:r>
          </a:p>
          <a:p>
            <a:r>
              <a:rPr lang="en-US" dirty="0" smtClean="0"/>
              <a:t>Determine criteria for success (assessment/types of performance,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758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An ID Exercise about ID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Given:  A goal of this course is to enable you to think carefully and precisely about the design of OL courses and materials</a:t>
            </a:r>
          </a:p>
          <a:p>
            <a:r>
              <a:rPr lang="en-US" dirty="0" smtClean="0"/>
              <a:t>Propose an exercise (activity; mini-design project) that would:</a:t>
            </a:r>
          </a:p>
          <a:p>
            <a:pPr lvl="1"/>
            <a:r>
              <a:rPr lang="en-US" dirty="0" smtClean="0"/>
              <a:t>Require that you demonstrate actual ID skill</a:t>
            </a:r>
          </a:p>
          <a:p>
            <a:pPr lvl="1"/>
            <a:r>
              <a:rPr lang="en-US" dirty="0" smtClean="0"/>
              <a:t>Determine that you had reached some defined/observable level of expertise</a:t>
            </a:r>
          </a:p>
          <a:p>
            <a:pPr lvl="1"/>
            <a:r>
              <a:rPr lang="en-US" dirty="0" smtClean="0"/>
              <a:t>Involve you in some activity (-</a:t>
            </a:r>
            <a:r>
              <a:rPr lang="en-US" dirty="0" smtClean="0"/>
              <a:t>ies</a:t>
            </a:r>
            <a:r>
              <a:rPr lang="en-US" dirty="0" smtClean="0"/>
              <a:t>) that develop that expertise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For 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 the readings (Horton; Hsieh &amp; Cho)</a:t>
            </a:r>
          </a:p>
          <a:p>
            <a:r>
              <a:rPr lang="en-US" dirty="0" smtClean="0"/>
              <a:t>Look for current ODL tools (software, systems, etc.)</a:t>
            </a:r>
          </a:p>
          <a:p>
            <a:pPr lvl="1"/>
            <a:r>
              <a:rPr lang="en-US" dirty="0" smtClean="0"/>
              <a:t>Select at least 2-3 for presentation and discussion in class</a:t>
            </a:r>
          </a:p>
          <a:p>
            <a:pPr lvl="1"/>
            <a:r>
              <a:rPr lang="en-US" dirty="0" smtClean="0"/>
              <a:t>Be ready to say why the tool is interesting to you</a:t>
            </a:r>
          </a:p>
          <a:p>
            <a:pPr lvl="1"/>
            <a:r>
              <a:rPr lang="en-US" dirty="0" smtClean="0"/>
              <a:t>If there are online examples that you can demo, post a link to the “General Discussion” website</a:t>
            </a:r>
          </a:p>
          <a:p>
            <a:r>
              <a:rPr lang="en-US" dirty="0" smtClean="0"/>
              <a:t>Design how we’ll do the asynchronous session on 4/18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Our Agenda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Suggestions for additional/different course topics?  (Plus, any schedule changes?)</a:t>
            </a:r>
          </a:p>
          <a:p>
            <a:r>
              <a:rPr lang="en-US" dirty="0" smtClean="0"/>
              <a:t>The “Invisible Infrastructure” of education and its relationship to ODL</a:t>
            </a:r>
          </a:p>
          <a:p>
            <a:r>
              <a:rPr lang="en-US" dirty="0" smtClean="0"/>
              <a:t>Discuss Horton (&amp; Brown et al.)</a:t>
            </a:r>
          </a:p>
          <a:p>
            <a:r>
              <a:rPr lang="en-US" dirty="0" smtClean="0"/>
              <a:t>Useful resources and sites (a tour)</a:t>
            </a:r>
          </a:p>
          <a:p>
            <a:r>
              <a:rPr lang="en-US" dirty="0" smtClean="0"/>
              <a:t>Your project/paper ideas and plans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139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Invisible Infrastructure?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sz="4000" dirty="0" smtClean="0"/>
              <a:t>What’s that?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3167" y="2057400"/>
            <a:ext cx="544702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64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So What’s the </a:t>
            </a:r>
            <a:br>
              <a:rPr lang="en-US" dirty="0" smtClean="0"/>
            </a:br>
            <a:r>
              <a:rPr lang="en-US" i="1" dirty="0" smtClean="0"/>
              <a:t>Visible </a:t>
            </a:r>
            <a:r>
              <a:rPr lang="en-US" dirty="0" smtClean="0"/>
              <a:t>Infrastructure?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Buildings</a:t>
            </a:r>
            <a:r>
              <a:rPr lang="en-US" dirty="0"/>
              <a:t>, classrooms, libraries, equipment</a:t>
            </a:r>
          </a:p>
          <a:p>
            <a:pPr lvl="1"/>
            <a:r>
              <a:rPr lang="en-US" dirty="0"/>
              <a:t>Textbooks, syllabi, quizzes/tests, </a:t>
            </a:r>
            <a:r>
              <a:rPr lang="en-US" dirty="0" smtClean="0"/>
              <a:t>videos, papers</a:t>
            </a:r>
            <a:endParaRPr lang="en-US" dirty="0"/>
          </a:p>
          <a:p>
            <a:pPr lvl="1"/>
            <a:r>
              <a:rPr lang="en-US" dirty="0"/>
              <a:t>Schedules (day/week/quarter), </a:t>
            </a:r>
            <a:r>
              <a:rPr lang="en-US" dirty="0" smtClean="0"/>
              <a:t>bells</a:t>
            </a:r>
            <a:endParaRPr lang="en-US" dirty="0"/>
          </a:p>
          <a:p>
            <a:pPr lvl="1"/>
            <a:r>
              <a:rPr lang="en-US" dirty="0"/>
              <a:t> Catalogs, programs, </a:t>
            </a:r>
            <a:r>
              <a:rPr lang="en-US" dirty="0" smtClean="0"/>
              <a:t>requirements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2" y="1447800"/>
            <a:ext cx="4470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62400"/>
            <a:ext cx="4385733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2115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What’s </a:t>
            </a:r>
            <a:r>
              <a:rPr lang="en-US" u="sng" dirty="0" smtClean="0"/>
              <a:t>Not</a:t>
            </a:r>
            <a:r>
              <a:rPr lang="en-US" dirty="0" smtClean="0"/>
              <a:t> on That List?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All the stuff that happens, but isn’t “officially” there; for example:</a:t>
            </a:r>
          </a:p>
          <a:p>
            <a:pPr lvl="1"/>
            <a:r>
              <a:rPr lang="en-US" dirty="0" smtClean="0"/>
              <a:t>Student-instructor interaction</a:t>
            </a:r>
          </a:p>
          <a:p>
            <a:pPr lvl="1"/>
            <a:r>
              <a:rPr lang="en-US" dirty="0" smtClean="0"/>
              <a:t>Student-student interaction</a:t>
            </a:r>
          </a:p>
          <a:p>
            <a:pPr lvl="1"/>
            <a:r>
              <a:rPr lang="en-US" dirty="0" smtClean="0"/>
              <a:t>Extra-class sources of support</a:t>
            </a:r>
          </a:p>
          <a:p>
            <a:pPr lvl="1"/>
            <a:r>
              <a:rPr lang="en-US" dirty="0" smtClean="0"/>
              <a:t>Extracurricular activities</a:t>
            </a:r>
          </a:p>
          <a:p>
            <a:pPr lvl="1"/>
            <a:endParaRPr lang="en-US" dirty="0"/>
          </a:p>
          <a:p>
            <a:r>
              <a:rPr lang="en-US" dirty="0" smtClean="0"/>
              <a:t>Some </a:t>
            </a:r>
            <a:r>
              <a:rPr lang="en-US" dirty="0" smtClean="0"/>
              <a:t>examples: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01137"/>
            <a:ext cx="4405312" cy="292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2906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Student-Instructor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Before class</a:t>
            </a:r>
          </a:p>
          <a:p>
            <a:pPr lvl="1"/>
            <a:r>
              <a:rPr lang="en-US" dirty="0"/>
              <a:t>“Can I just ask you one question about next week’s assignment?”</a:t>
            </a:r>
          </a:p>
          <a:p>
            <a:r>
              <a:rPr lang="en-US" dirty="0"/>
              <a:t>During class</a:t>
            </a:r>
          </a:p>
          <a:p>
            <a:pPr lvl="1"/>
            <a:r>
              <a:rPr lang="en-US" dirty="0" smtClean="0"/>
              <a:t>“Could </a:t>
            </a:r>
            <a:r>
              <a:rPr lang="en-US" dirty="0"/>
              <a:t>you explain in more detail that last example of the oxidation cycle of methane?”</a:t>
            </a:r>
          </a:p>
          <a:p>
            <a:r>
              <a:rPr lang="en-US" dirty="0"/>
              <a:t>After class</a:t>
            </a:r>
          </a:p>
          <a:p>
            <a:pPr lvl="1"/>
            <a:r>
              <a:rPr lang="en-US" dirty="0"/>
              <a:t>“Will next week’s quiz cover all the materials in the text on taxation of offshore corporations or just what was in the </a:t>
            </a:r>
            <a:r>
              <a:rPr lang="en-US" dirty="0" smtClean="0"/>
              <a:t>text?”</a:t>
            </a:r>
            <a:endParaRPr lang="en-US" dirty="0"/>
          </a:p>
          <a:p>
            <a:r>
              <a:rPr lang="en-US" dirty="0"/>
              <a:t>Outside of class</a:t>
            </a:r>
          </a:p>
          <a:p>
            <a:pPr lvl="1"/>
            <a:r>
              <a:rPr lang="en-US" dirty="0"/>
              <a:t>“Will you have regular office hours next week? Can I stop by?”</a:t>
            </a:r>
          </a:p>
          <a:p>
            <a:r>
              <a:rPr lang="en-US" dirty="0"/>
              <a:t>Outside the scope of the typical</a:t>
            </a:r>
          </a:p>
          <a:p>
            <a:pPr lvl="1"/>
            <a:r>
              <a:rPr lang="en-US" dirty="0"/>
              <a:t>“What should I do with my life</a:t>
            </a:r>
            <a:r>
              <a:rPr lang="en-US" dirty="0" smtClean="0"/>
              <a:t>?”</a:t>
            </a:r>
            <a:endParaRPr lang="en-US" dirty="0"/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19288"/>
            <a:ext cx="4191000" cy="299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130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Student-Student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Before class</a:t>
            </a:r>
          </a:p>
          <a:p>
            <a:pPr lvl="1"/>
            <a:r>
              <a:rPr lang="en-US" dirty="0" smtClean="0"/>
              <a:t>“What are you doing for next week’s assignment?”</a:t>
            </a:r>
          </a:p>
          <a:p>
            <a:r>
              <a:rPr lang="en-US" dirty="0" smtClean="0"/>
              <a:t>During class</a:t>
            </a:r>
          </a:p>
          <a:p>
            <a:pPr lvl="1"/>
            <a:r>
              <a:rPr lang="en-US" dirty="0" smtClean="0"/>
              <a:t>“Did you understand that last example of the oxidation cycle of methane?”</a:t>
            </a:r>
          </a:p>
          <a:p>
            <a:r>
              <a:rPr lang="en-US" dirty="0" smtClean="0"/>
              <a:t>After class</a:t>
            </a:r>
          </a:p>
          <a:p>
            <a:pPr lvl="1"/>
            <a:r>
              <a:rPr lang="en-US" dirty="0" smtClean="0"/>
              <a:t>“What do you think will be on next week’s quiz?”</a:t>
            </a:r>
          </a:p>
          <a:p>
            <a:r>
              <a:rPr lang="en-US" dirty="0" smtClean="0"/>
              <a:t>Outside of class</a:t>
            </a:r>
          </a:p>
          <a:p>
            <a:pPr lvl="1"/>
            <a:r>
              <a:rPr lang="en-US" dirty="0" smtClean="0"/>
              <a:t>“Can you figure out what this course is supposed to be about?”</a:t>
            </a:r>
          </a:p>
          <a:p>
            <a:r>
              <a:rPr lang="en-US" dirty="0" smtClean="0"/>
              <a:t>Outside the scope of the typical</a:t>
            </a:r>
          </a:p>
          <a:p>
            <a:pPr lvl="1"/>
            <a:r>
              <a:rPr lang="en-US" dirty="0" smtClean="0"/>
              <a:t>“If we go to the big student rally in Red Square, will we be marked down in that class?”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2580" y="2667000"/>
            <a:ext cx="432327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906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Extra-Class Sources of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Libraries (and librarians)</a:t>
            </a:r>
          </a:p>
          <a:p>
            <a:r>
              <a:rPr lang="en-US" dirty="0"/>
              <a:t>Labs (and lab assistants)</a:t>
            </a:r>
          </a:p>
          <a:p>
            <a:r>
              <a:rPr lang="en-US" dirty="0"/>
              <a:t>Student services and advising offices</a:t>
            </a:r>
          </a:p>
          <a:p>
            <a:r>
              <a:rPr lang="en-US" dirty="0"/>
              <a:t>Departmental staff </a:t>
            </a:r>
          </a:p>
          <a:p>
            <a:pPr lvl="1"/>
            <a:r>
              <a:rPr lang="en-US" dirty="0"/>
              <a:t>(i.e., the ones who </a:t>
            </a:r>
            <a:r>
              <a:rPr lang="en-US" i="1" dirty="0"/>
              <a:t>really </a:t>
            </a:r>
            <a:r>
              <a:rPr lang="en-US" dirty="0"/>
              <a:t>know how things work…)</a:t>
            </a:r>
          </a:p>
          <a:p>
            <a:r>
              <a:rPr lang="en-US" dirty="0"/>
              <a:t>Friends, study/support groups, former teachers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440055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794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Extracurricular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Peri-instructional groups</a:t>
            </a:r>
          </a:p>
          <a:p>
            <a:pPr lvl="1"/>
            <a:r>
              <a:rPr lang="en-US" dirty="0" smtClean="0"/>
              <a:t>Student disciplinary societies, </a:t>
            </a:r>
          </a:p>
          <a:p>
            <a:r>
              <a:rPr lang="en-US" dirty="0" smtClean="0"/>
              <a:t>Cultural activities (related to a course, or not)</a:t>
            </a:r>
          </a:p>
          <a:p>
            <a:pPr lvl="1"/>
            <a:r>
              <a:rPr lang="en-US" dirty="0" smtClean="0"/>
              <a:t>E.g., plays, concerts, speakers, debates, films and videos</a:t>
            </a:r>
          </a:p>
          <a:p>
            <a:r>
              <a:rPr lang="en-US" dirty="0" smtClean="0"/>
              <a:t>Hangouts</a:t>
            </a:r>
          </a:p>
          <a:p>
            <a:pPr lvl="1"/>
            <a:r>
              <a:rPr lang="en-US" dirty="0" smtClean="0"/>
              <a:t>Cafeterias, coffee shops, lounges, bars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2731" y="2667000"/>
            <a:ext cx="4180328" cy="297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6132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915</Words>
  <Application>Microsoft Office PowerPoint</Application>
  <PresentationFormat>On-screen Show (4:3)</PresentationFormat>
  <Paragraphs>117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The Invisible Infrastructure of Education</vt:lpstr>
      <vt:lpstr>Our Agenda Today</vt:lpstr>
      <vt:lpstr>Invisible Infrastructure?</vt:lpstr>
      <vt:lpstr>So What’s the  Visible Infrastructure?</vt:lpstr>
      <vt:lpstr>What’s Not on That List?</vt:lpstr>
      <vt:lpstr>Student-Instructor Interaction</vt:lpstr>
      <vt:lpstr>Student-Student Interaction</vt:lpstr>
      <vt:lpstr>Extra-Class Sources of Support</vt:lpstr>
      <vt:lpstr>Extracurricular Activities</vt:lpstr>
      <vt:lpstr>The Point?</vt:lpstr>
      <vt:lpstr>So, for Example…</vt:lpstr>
      <vt:lpstr>An Additional Thought</vt:lpstr>
      <vt:lpstr>What Would Be OL Parallels for…?</vt:lpstr>
      <vt:lpstr>Horton: Questions</vt:lpstr>
      <vt:lpstr>Backwards Design Cheat Sheet</vt:lpstr>
      <vt:lpstr>An ID Exercise about ID Exercises</vt:lpstr>
      <vt:lpstr>For Next Week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Invisible Infrastructure of Education</dc:title>
  <dc:creator>S Kerr</dc:creator>
  <cp:lastModifiedBy>stkerr</cp:lastModifiedBy>
  <cp:revision>30</cp:revision>
  <dcterms:created xsi:type="dcterms:W3CDTF">2012-04-03T22:04:01Z</dcterms:created>
  <dcterms:modified xsi:type="dcterms:W3CDTF">2012-04-04T23:14:54Z</dcterms:modified>
</cp:coreProperties>
</file>